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319" r:id="rId2"/>
    <p:sldId id="317" r:id="rId3"/>
    <p:sldId id="318" r:id="rId4"/>
    <p:sldId id="327" r:id="rId5"/>
    <p:sldId id="330" r:id="rId6"/>
    <p:sldId id="328" r:id="rId7"/>
    <p:sldId id="329" r:id="rId8"/>
    <p:sldId id="326" r:id="rId9"/>
    <p:sldId id="320" r:id="rId10"/>
    <p:sldId id="321" r:id="rId11"/>
    <p:sldId id="322" r:id="rId12"/>
    <p:sldId id="324" r:id="rId13"/>
    <p:sldId id="325" r:id="rId14"/>
    <p:sldId id="323" r:id="rId15"/>
  </p:sldIdLst>
  <p:sldSz cx="12192000" cy="6858000"/>
  <p:notesSz cx="6858000" cy="9144000"/>
  <p:embeddedFontLst>
    <p:embeddedFont>
      <p:font typeface="Sandoll 삼립호빵체 TTF Outline" panose="00000500000000000000" pitchFamily="2" charset="-127"/>
      <p:bold r:id="rId17"/>
    </p:embeddedFont>
    <p:embeddedFont>
      <p:font typeface="더잠실 5 Bold" panose="00000800000000000000" pitchFamily="2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3BF46-3898-494B-8335-45D89F6B2435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AE812-6DE5-4AAB-8EA8-FB460C524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25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6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52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585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8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3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1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59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32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0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94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보여드리지 못한 부분은 뒤에 이렇게 준비해 놓았기 때문에 궁금하신 점이 있으시면 저 </a:t>
            </a:r>
            <a:r>
              <a:rPr lang="ko-KR" altLang="en-US" dirty="0" err="1"/>
              <a:t>김택근을</a:t>
            </a:r>
            <a:r>
              <a:rPr lang="ko-KR" altLang="en-US" dirty="0"/>
              <a:t> 찾아 주시면 감사드리겠습니다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7B47D-7439-4C16-A320-7BC7DEC7B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7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E9357-C638-BBF8-BACB-1B1AD56E3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0AA1D-CF89-B928-F72A-FABDB59C8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E6DF4-33CE-15C9-0962-BD2FC59C5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F09C6-1DF4-AB54-38C2-1AA7D655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265340-04A9-FB72-DBD3-8E7D6670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72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F13C9-5877-6063-8DB2-8CB4EB7F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A03198-D7B3-06F9-B844-F013AD0D6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E72DC-6470-C060-A403-06F50D6EB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C8A7D-91F8-2247-3BDD-3516BC67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F27E7-1460-242E-AF0B-675B2CBF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2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ED0090-456F-685D-AD5E-36AAE3260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E1EFB9-F152-F977-C9F4-E59C12297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99C1A-39FD-BC98-2C62-5206BF77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DF1D6-C411-E1FB-7754-913BEF24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A53DF-C4A9-2771-1C95-71D9F74F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2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03EBB-55AC-D786-0106-3A04724E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25A19-8E4F-6DC9-2D56-6E3D82282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373852-8889-1D7C-6F03-D614285E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D5890-A6CD-22C9-A006-D9F967DD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10E8D-CCC0-79DF-D676-0EA139A9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7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B9D0F-C3AC-D076-5AAF-6514209F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5869AC-91F6-9622-C60B-B68E0B0D9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E5DAE-47FF-6A55-CCCC-B4965E92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DFB68-C409-ABF6-D888-D6B4C1B7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FF1D7-C982-473E-CDFF-9022D2EE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4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E2D3E-2010-D0D5-38CE-48FEC0D7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38F43-63A3-11DD-BED9-5C8665003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8E353-A3BA-8AB5-F3FE-1F433F0E1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45E763-117A-4890-F2EF-67AB0D59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1D44AC-08AC-DD37-DE5C-2D0DF29A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2B2AC-824C-23F4-97B1-B3FD0D2F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0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F2A90-28DD-AE7A-69D6-611A76BF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192B02-07F6-512E-FC87-75BF3AB34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6EBE3F-8649-5FEF-E7D4-DF3294A6E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797CE-8E3C-0E64-D873-1E42B2690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430B0F-6D92-1213-0FA1-83B37DBF7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90C7F6-229A-565A-6A89-FCEC609C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B7F1D7-CA8A-6910-C641-26B10E3D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BB2AAD-387E-AC4E-0C5A-A2EDCD20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E6ABE-53E5-1805-745E-58B30D97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CB0E0E-A666-885D-7693-43667B72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352DBE-F486-8117-CF11-9895768B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2CB593-80D0-C77E-4199-1004E6F2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E34C64-024F-397F-9EAC-E6DD5696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4EB857-BD94-1E0A-8564-1517B0B5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4222CA-C89B-307E-289A-2557746E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3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988D6-9CD8-A4E3-8C57-FB44BA73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7D93F-A45D-B8EF-47FB-5EF9084E4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1CE512-0ACC-838B-B899-A2AD5BF17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EE24D-CE8F-0A53-9F44-502FEF9F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FC3CC0-E197-7264-613C-A9E239FF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9829F0-3179-CEE9-EF93-9744CDD2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9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65763-81EB-5FBE-02AC-BA18066E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ED67B6-9449-34CA-420D-090ABF68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79629-CEAF-4C55-F5A8-6DEA760EF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431C73-304E-A2C8-707A-CFDB3534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01DD9A-2CFF-EF6E-BCDE-602368B3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461D9B-AD59-5A31-8249-4F726CF7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09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25355B-13E5-FD17-7E8E-05219D78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8641C7-D444-D634-B5FA-718D0E22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E4261-D333-75D9-E369-38804525B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002F3-65E0-40C8-AAC0-330358B276F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66FA23-A78E-23CC-CF19-09153A872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4C1548-1C3B-47AA-A952-229B6F5F8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AF5AA-13EC-4241-B3B6-0D4B6A85A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4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8FF3-84E5-C76E-4D3A-B693333B4EDE}"/>
              </a:ext>
            </a:extLst>
          </p:cNvPr>
          <p:cNvSpPr txBox="1"/>
          <p:nvPr/>
        </p:nvSpPr>
        <p:spPr>
          <a:xfrm>
            <a:off x="3272950" y="2915471"/>
            <a:ext cx="5646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잠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에서 </a:t>
            </a:r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029EE6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깨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어날 때까지 </a:t>
            </a:r>
            <a:endParaRPr lang="en-US" altLang="ko-KR" sz="4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  <a:p>
            <a:pPr algn="ctr"/>
            <a:r>
              <a:rPr lang="ko-KR" altLang="en-US" sz="6600" dirty="0">
                <a:ln w="28575">
                  <a:solidFill>
                    <a:schemeClr val="bg1"/>
                  </a:solidFill>
                </a:ln>
                <a:solidFill>
                  <a:srgbClr val="F80097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시</a:t>
            </a:r>
            <a:r>
              <a:rPr lang="ko-KR" altLang="en-US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간을 벌어줘</a:t>
            </a:r>
            <a:r>
              <a:rPr lang="en-US" altLang="ko-KR" sz="6600" dirty="0">
                <a:ln w="28575">
                  <a:solidFill>
                    <a:schemeClr val="bg1"/>
                  </a:solidFill>
                </a:ln>
                <a:solidFill>
                  <a:srgbClr val="93C50C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!</a:t>
            </a:r>
            <a:endParaRPr lang="en-US" altLang="ko-KR" sz="4800" dirty="0">
              <a:ln w="28575">
                <a:solidFill>
                  <a:schemeClr val="bg1"/>
                </a:solidFill>
              </a:ln>
              <a:solidFill>
                <a:srgbClr val="93C50C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BDCDF-887B-4224-8CA6-6954C3A0F469}"/>
              </a:ext>
            </a:extLst>
          </p:cNvPr>
          <p:cNvSpPr txBox="1"/>
          <p:nvPr/>
        </p:nvSpPr>
        <p:spPr>
          <a:xfrm>
            <a:off x="9469786" y="5480847"/>
            <a:ext cx="20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Ver.1.1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B60444-504A-2163-6255-776E59495E4D}"/>
              </a:ext>
            </a:extLst>
          </p:cNvPr>
          <p:cNvSpPr/>
          <p:nvPr/>
        </p:nvSpPr>
        <p:spPr>
          <a:xfrm>
            <a:off x="261258" y="261314"/>
            <a:ext cx="11669485" cy="63353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3194A3-68E5-7FAF-1654-0FB27D63AF23}"/>
              </a:ext>
            </a:extLst>
          </p:cNvPr>
          <p:cNvGrpSpPr/>
          <p:nvPr/>
        </p:nvGrpSpPr>
        <p:grpSpPr>
          <a:xfrm>
            <a:off x="2956684" y="865118"/>
            <a:ext cx="6278633" cy="1608116"/>
            <a:chOff x="2774875" y="865118"/>
            <a:chExt cx="6278633" cy="16081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21BF69-EADB-4E99-99EC-BCDE9C3EAC8C}"/>
                </a:ext>
              </a:extLst>
            </p:cNvPr>
            <p:cNvSpPr txBox="1"/>
            <p:nvPr/>
          </p:nvSpPr>
          <p:spPr>
            <a:xfrm>
              <a:off x="2894774" y="945901"/>
              <a:ext cx="60388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800" dirty="0">
                  <a:solidFill>
                    <a:schemeClr val="bg1"/>
                  </a:solidFill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오프닝 기획서</a:t>
              </a:r>
              <a:endParaRPr lang="en-US" altLang="ko-KR" sz="8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93C314-853A-0B0A-D54D-D9F85A850E84}"/>
                </a:ext>
              </a:extLst>
            </p:cNvPr>
            <p:cNvSpPr/>
            <p:nvPr/>
          </p:nvSpPr>
          <p:spPr>
            <a:xfrm>
              <a:off x="2774875" y="865118"/>
              <a:ext cx="6278633" cy="1608116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22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서포터의 홀딩 방법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몬스터는 서포터나 딜러에게 폭발 피해를 줍니다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폭발하기 전에 몬스터를 얼려보세요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홀딩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있는 지점을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몬스터 홀딩에 성공하면 다음 스크립트 출력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D77B8-10F2-C5F1-23F5-465737F46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218217"/>
            <a:ext cx="554432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마을을 지키는 존재입니다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스크립트 출력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스페이스 바 입력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몬스터를 처치하지만 점수를 획득할 수 없습니다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홀딩 되어 있는 몬스터 처치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있는 지점을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서포터는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위에 얼어 있는 몬스터 출력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홀딩 되어 있는 몬스터 처치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1D4433-71A8-B251-599A-3854A0CFB8BF}"/>
              </a:ext>
            </a:extLst>
          </p:cNvPr>
          <p:cNvGrpSpPr/>
          <p:nvPr/>
        </p:nvGrpSpPr>
        <p:grpSpPr>
          <a:xfrm>
            <a:off x="570729" y="2218217"/>
            <a:ext cx="5544324" cy="3096057"/>
            <a:chOff x="570729" y="2218217"/>
            <a:chExt cx="5544324" cy="30960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7364BD7-78E1-66BA-9156-F0B78ED65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729" y="2218217"/>
              <a:ext cx="5544324" cy="309605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E1DC4A-D908-2D92-D230-62CFC4E1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5961" y="2647826"/>
              <a:ext cx="1109764" cy="134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19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조건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몬스터를 얼려 딜러의 스킬을 활성화 할 수 있습니다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활성화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정해진 위치에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 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 생성 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오브젝트 위치 좌표값 시트에 작성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몬스터가 있는 지점을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몬스터는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스킬이 활성화 되면 다음 스크립트 출력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4AFA52-E869-21A6-2316-B6DAC1F0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4" y="2218217"/>
            <a:ext cx="553479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701065-EF06-2DC3-CF9C-8E1F64D5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6" y="2218217"/>
            <a:ext cx="5544324" cy="31151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쉴드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쉴드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스킬을 사용하기 전 가디언을 보호하세요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스크립트 출력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15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스페이스 바 입력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일정 시간마다 쉴드를 사용하지만 서포터 또한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CTRL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쉴드를 줄 수 있습니다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쉴드 사용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가디언이 있는 지점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+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주변 한 칸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(3*3)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몬스터는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서포터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쉴드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쿨타임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가디언에게 쉴드 적용 시 다음 스크립트 출력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08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BE727E8-F4A1-233F-CB7F-5608F875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218217"/>
            <a:ext cx="5544324" cy="31151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딜러의 스킬을 사용하면 몬스터를 처치하고 점수를 획득합니다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얼어 있는 몬스터가 많아질수록 더욱 큰 점수를 획득할 수 있습니다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스크립트 출력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20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초 후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스페이스 바 입력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가디언의 쉴드가 사라지기 전에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SHIFT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키를 눌러 딜러의 스킬을 사용해보세요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/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딜러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쉴드  딜러에게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피격 당하기 전까지 적용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스킬 사용으로 인한 점수 획득 이후 페이드 인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아웃 효과와 함께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메인화면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인게임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으로 이동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44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HISTORY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2EEDC2-6FF7-EF71-6A73-90074BD7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177689"/>
              </p:ext>
            </p:extLst>
          </p:nvPr>
        </p:nvGraphicFramePr>
        <p:xfrm>
          <a:off x="211382" y="850295"/>
          <a:ext cx="1176290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835">
                  <a:extLst>
                    <a:ext uri="{9D8B030D-6E8A-4147-A177-3AD203B41FA5}">
                      <a16:colId xmlns:a16="http://schemas.microsoft.com/office/drawing/2014/main" val="11354209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985459218"/>
                    </a:ext>
                  </a:extLst>
                </a:gridCol>
                <a:gridCol w="8342812">
                  <a:extLst>
                    <a:ext uri="{9D8B030D-6E8A-4147-A177-3AD203B41FA5}">
                      <a16:colId xmlns:a16="http://schemas.microsoft.com/office/drawing/2014/main" val="160263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날짜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A334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A3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2023.08.15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Ver.1.0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튜토리얼</a:t>
                      </a: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0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2023.08.16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Ver.1.1</a:t>
                      </a:r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더잠실 5 Bold" panose="00000800000000000000" pitchFamily="2" charset="-127"/>
                          <a:ea typeface="더잠실 5 Bold" panose="00000800000000000000" pitchFamily="2" charset="-127"/>
                        </a:rPr>
                        <a:t>오프닝 컷신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0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67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더잠실 5 Bold" panose="00000800000000000000" pitchFamily="2" charset="-127"/>
                        <a:ea typeface="더잠실 5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16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8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03C6E9D-86EF-40B6-91E4-242232722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2" y="3895724"/>
            <a:ext cx="4055571" cy="22812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진입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게임 시작 버튼 클릭 시 바로 오프닝 컷신 화면으로 전환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오브젝트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맞는 컷신 이미지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Oppening_img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화면에 맞는 텍스트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Oppening_TextBox_img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백그라운드 이미지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스킵버튼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오브젝트 위치 좌표값 시트 참고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accent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전환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 버튼 클릭 시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튜토리얼 화면으로 바로 이동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오프닝 컷신의 다음 스크립트 전환 조건은 모두 동일하며 충족했을 때 다음 화면으로 이동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스페이스 바 입력</a:t>
            </a:r>
            <a:endParaRPr lang="en-US" altLang="ko-KR" sz="1200" dirty="0">
              <a:solidFill>
                <a:schemeClr val="accent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C56242-FB67-4541-A412-A70BD88713ED}"/>
              </a:ext>
            </a:extLst>
          </p:cNvPr>
          <p:cNvGrpSpPr/>
          <p:nvPr/>
        </p:nvGrpSpPr>
        <p:grpSpPr>
          <a:xfrm>
            <a:off x="268893" y="3895726"/>
            <a:ext cx="4055572" cy="2273778"/>
            <a:chOff x="3453388" y="1710065"/>
            <a:chExt cx="3049751" cy="171548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0EF2D2C-CFE9-0A93-2633-A76DA5E32FC8}"/>
                </a:ext>
              </a:extLst>
            </p:cNvPr>
            <p:cNvSpPr/>
            <p:nvPr/>
          </p:nvSpPr>
          <p:spPr>
            <a:xfrm>
              <a:off x="3453388" y="1710065"/>
              <a:ext cx="3049751" cy="171548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C1D5EF-903D-0E75-1543-36E071FF2E49}"/>
                </a:ext>
              </a:extLst>
            </p:cNvPr>
            <p:cNvSpPr/>
            <p:nvPr/>
          </p:nvSpPr>
          <p:spPr>
            <a:xfrm>
              <a:off x="6135335" y="1741797"/>
              <a:ext cx="337800" cy="12278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스킵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C0E355-9B6A-3A58-1176-E1063FB06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6266" y="1962872"/>
              <a:ext cx="1623995" cy="81733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B0110A-E77C-0DB5-E2F8-EB70F940AD86}"/>
                </a:ext>
              </a:extLst>
            </p:cNvPr>
            <p:cNvSpPr/>
            <p:nvPr/>
          </p:nvSpPr>
          <p:spPr>
            <a:xfrm>
              <a:off x="4166266" y="2826630"/>
              <a:ext cx="1623995" cy="34611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latin typeface="Sandoll 삼립호빵체 TTF Outline" panose="00000500000000000000" pitchFamily="2" charset="-127"/>
                  <a:ea typeface="Sandoll 삼립호빵체 TTF Outline" panose="00000500000000000000" pitchFamily="2" charset="-127"/>
                </a:rPr>
                <a:t>텍스트</a:t>
              </a:r>
              <a:endPara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B7DAF5B-5B8B-4A9C-9643-56E694BA9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93" y="1702708"/>
            <a:ext cx="3049751" cy="172284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68942D-B3CF-4AAD-A933-740426BFDBBD}"/>
              </a:ext>
            </a:extLst>
          </p:cNvPr>
          <p:cNvSpPr/>
          <p:nvPr/>
        </p:nvSpPr>
        <p:spPr>
          <a:xfrm>
            <a:off x="1321004" y="2654260"/>
            <a:ext cx="943897" cy="259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6504911-BC67-4787-AE04-C753AA948D05}"/>
              </a:ext>
            </a:extLst>
          </p:cNvPr>
          <p:cNvSpPr/>
          <p:nvPr/>
        </p:nvSpPr>
        <p:spPr>
          <a:xfrm>
            <a:off x="268893" y="1317739"/>
            <a:ext cx="100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화면 진입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EF2E96-7F2F-4D12-B0BD-9539587EB91B}"/>
              </a:ext>
            </a:extLst>
          </p:cNvPr>
          <p:cNvSpPr/>
          <p:nvPr/>
        </p:nvSpPr>
        <p:spPr>
          <a:xfrm>
            <a:off x="268893" y="3526393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필요 오브젝트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04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03E221-F087-47BD-9099-E8EAC3E9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51" y="1655065"/>
            <a:ext cx="2839280" cy="1597094"/>
          </a:xfrm>
          <a:prstGeom prst="rect">
            <a:avLst/>
          </a:prstGeom>
        </p:spPr>
      </p:pic>
      <p:pic>
        <p:nvPicPr>
          <p:cNvPr id="1028" name="Picture 4" descr="https://i.pinimg.com/564x/3f/4a/bb/3f4abb18d7e2a08c2039e219d0e2ac15.jpg">
            <a:extLst>
              <a:ext uri="{FF2B5EF4-FFF2-40B4-BE49-F238E27FC236}">
                <a16:creationId xmlns:a16="http://schemas.microsoft.com/office/drawing/2014/main" id="{936855B9-BE3E-499D-9C79-C73A4476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46516" y="1203623"/>
            <a:ext cx="1595807" cy="24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7A4D4B1-B3DE-B68D-23C0-E33D21C37996}"/>
              </a:ext>
            </a:extLst>
          </p:cNvPr>
          <p:cNvSpPr/>
          <p:nvPr/>
        </p:nvSpPr>
        <p:spPr>
          <a:xfrm>
            <a:off x="625451" y="1285733"/>
            <a:ext cx="4239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컷신 배경 화면 예시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: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나무 결이 보이는 책상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FA9C31-9024-140B-BF54-6FA612917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5451" y="3855255"/>
            <a:ext cx="3218865" cy="18053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F35CB1-8C6F-4835-B6CC-5FDD7416DDBD}"/>
              </a:ext>
            </a:extLst>
          </p:cNvPr>
          <p:cNvSpPr/>
          <p:nvPr/>
        </p:nvSpPr>
        <p:spPr>
          <a:xfrm>
            <a:off x="625451" y="3439231"/>
            <a:ext cx="4239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총 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컷으로 구상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AD4D1F-BBBB-02F5-2003-EC8443391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310" y="3853618"/>
            <a:ext cx="3212352" cy="18069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B12063-0AFD-2932-A1BD-06515C47453D}"/>
              </a:ext>
            </a:extLst>
          </p:cNvPr>
          <p:cNvGrpSpPr/>
          <p:nvPr/>
        </p:nvGrpSpPr>
        <p:grpSpPr>
          <a:xfrm flipH="1">
            <a:off x="8200656" y="3855255"/>
            <a:ext cx="3226279" cy="1805311"/>
            <a:chOff x="8200656" y="3429000"/>
            <a:chExt cx="3226279" cy="18053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95C2D9-9B94-5FA1-082B-A603CA3E7477}"/>
                </a:ext>
              </a:extLst>
            </p:cNvPr>
            <p:cNvSpPr/>
            <p:nvPr/>
          </p:nvSpPr>
          <p:spPr>
            <a:xfrm>
              <a:off x="8200656" y="3429000"/>
              <a:ext cx="3226279" cy="180531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75E350-7E5B-1F67-3CFF-1FDCC5B80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311" r="7153" b="8709"/>
            <a:stretch/>
          </p:blipFill>
          <p:spPr>
            <a:xfrm flipH="1">
              <a:off x="9161252" y="3581157"/>
              <a:ext cx="1414018" cy="1500996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75C3EA-F170-16E9-5C88-6D7394C2730E}"/>
              </a:ext>
            </a:extLst>
          </p:cNvPr>
          <p:cNvSpPr/>
          <p:nvPr/>
        </p:nvSpPr>
        <p:spPr>
          <a:xfrm>
            <a:off x="114959" y="5703984"/>
            <a:ext cx="4239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1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서포터가 자신의 능력치를 확인하고 놀라는 장면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C9BDFE-DE7C-6949-4BEF-B99876309A43}"/>
              </a:ext>
            </a:extLst>
          </p:cNvPr>
          <p:cNvSpPr/>
          <p:nvPr/>
        </p:nvSpPr>
        <p:spPr>
          <a:xfrm>
            <a:off x="3902562" y="5701594"/>
            <a:ext cx="4239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2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.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자고 있는 개 쌘 딜러한테 파티 신청하는 장면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350773-38B9-52B2-EBA8-ABBD693D0F17}"/>
              </a:ext>
            </a:extLst>
          </p:cNvPr>
          <p:cNvSpPr/>
          <p:nvPr/>
        </p:nvSpPr>
        <p:spPr>
          <a:xfrm>
            <a:off x="7690165" y="5699204"/>
            <a:ext cx="4239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컷</a:t>
            </a:r>
            <a:r>
              <a:rPr lang="en-US" altLang="ko-KR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3. </a:t>
            </a:r>
            <a:r>
              <a:rPr lang="ko-KR" altLang="en-US" sz="14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파티를 맺고 서포터가 딜러를 끌고 나가는 장면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077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이미지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모험가 등록증을 보고 서포터가 놀라는 이미지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구도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길드 카운터 중앙에 모길시 캐릭터 배치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 뒷모습으로 등장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손에 자신의 능력치가 적힌 모험가 등록증이 보임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색인을 주어 공격력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강조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모험을 시작한 초보 모험가 레아는 길드에 찾아가 자신의 능력치를 확인했어요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그런데 레아는 자신의 능력치를 보고 놀랄 수 밖에 없었어요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  <a:b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바로 공격 능력이 전혀 없기 때문이었죠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박스 우측 하단에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[SPACE BAR]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6D0B80-3D0D-3B28-0863-3D08A72A3785}"/>
              </a:ext>
            </a:extLst>
          </p:cNvPr>
          <p:cNvGrpSpPr/>
          <p:nvPr/>
        </p:nvGrpSpPr>
        <p:grpSpPr>
          <a:xfrm>
            <a:off x="905629" y="2394665"/>
            <a:ext cx="4897123" cy="2729426"/>
            <a:chOff x="474309" y="1143809"/>
            <a:chExt cx="4052102" cy="2258451"/>
          </a:xfrm>
        </p:grpSpPr>
        <p:pic>
          <p:nvPicPr>
            <p:cNvPr id="1026" name="Picture 2" descr="가이드">
              <a:extLst>
                <a:ext uri="{FF2B5EF4-FFF2-40B4-BE49-F238E27FC236}">
                  <a16:creationId xmlns:a16="http://schemas.microsoft.com/office/drawing/2014/main" id="{A212429B-BFDE-C162-1FD5-374C26696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309" y="1143809"/>
              <a:ext cx="4052102" cy="2258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 descr="만화 영화, 아니메, 가상의 캐릭터, 망가이(가) 표시된 사진&#10;&#10;자동 생성된 설명">
              <a:extLst>
                <a:ext uri="{FF2B5EF4-FFF2-40B4-BE49-F238E27FC236}">
                  <a16:creationId xmlns:a16="http://schemas.microsoft.com/office/drawing/2014/main" id="{08A903CA-C0FB-A6D0-EC14-33DADBF1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8" t="5793" r="6247" b="5273"/>
            <a:stretch>
              <a:fillRect/>
            </a:stretch>
          </p:blipFill>
          <p:spPr>
            <a:xfrm>
              <a:off x="2003435" y="1813586"/>
              <a:ext cx="862738" cy="979258"/>
            </a:xfrm>
            <a:custGeom>
              <a:avLst/>
              <a:gdLst>
                <a:gd name="connsiteX0" fmla="*/ 546032 w 3276128"/>
                <a:gd name="connsiteY0" fmla="*/ 0 h 3718597"/>
                <a:gd name="connsiteX1" fmla="*/ 2730096 w 3276128"/>
                <a:gd name="connsiteY1" fmla="*/ 0 h 3718597"/>
                <a:gd name="connsiteX2" fmla="*/ 3276128 w 3276128"/>
                <a:gd name="connsiteY2" fmla="*/ 546032 h 3718597"/>
                <a:gd name="connsiteX3" fmla="*/ 3276128 w 3276128"/>
                <a:gd name="connsiteY3" fmla="*/ 3172565 h 3718597"/>
                <a:gd name="connsiteX4" fmla="*/ 2730096 w 3276128"/>
                <a:gd name="connsiteY4" fmla="*/ 3718597 h 3718597"/>
                <a:gd name="connsiteX5" fmla="*/ 546032 w 3276128"/>
                <a:gd name="connsiteY5" fmla="*/ 3718597 h 3718597"/>
                <a:gd name="connsiteX6" fmla="*/ 0 w 3276128"/>
                <a:gd name="connsiteY6" fmla="*/ 3172565 h 3718597"/>
                <a:gd name="connsiteX7" fmla="*/ 0 w 3276128"/>
                <a:gd name="connsiteY7" fmla="*/ 546032 h 3718597"/>
                <a:gd name="connsiteX8" fmla="*/ 546032 w 3276128"/>
                <a:gd name="connsiteY8" fmla="*/ 0 h 3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6128" h="3718597">
                  <a:moveTo>
                    <a:pt x="546032" y="0"/>
                  </a:moveTo>
                  <a:lnTo>
                    <a:pt x="2730096" y="0"/>
                  </a:lnTo>
                  <a:cubicBezTo>
                    <a:pt x="3031661" y="0"/>
                    <a:pt x="3276128" y="244467"/>
                    <a:pt x="3276128" y="546032"/>
                  </a:cubicBezTo>
                  <a:lnTo>
                    <a:pt x="3276128" y="3172565"/>
                  </a:lnTo>
                  <a:cubicBezTo>
                    <a:pt x="3276128" y="3474130"/>
                    <a:pt x="3031661" y="3718597"/>
                    <a:pt x="2730096" y="3718597"/>
                  </a:cubicBezTo>
                  <a:lnTo>
                    <a:pt x="546032" y="3718597"/>
                  </a:lnTo>
                  <a:cubicBezTo>
                    <a:pt x="244467" y="3718597"/>
                    <a:pt x="0" y="3474130"/>
                    <a:pt x="0" y="3172565"/>
                  </a:cubicBezTo>
                  <a:lnTo>
                    <a:pt x="0" y="546032"/>
                  </a:lnTo>
                  <a:cubicBezTo>
                    <a:pt x="0" y="244467"/>
                    <a:pt x="244467" y="0"/>
                    <a:pt x="546032" y="0"/>
                  </a:cubicBezTo>
                  <a:close/>
                </a:path>
              </a:pathLst>
            </a:cu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A38C415-0959-5C05-31AD-62B68242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74309" y="2332924"/>
              <a:ext cx="1881099" cy="1055021"/>
            </a:xfrm>
            <a:prstGeom prst="rect">
              <a:avLst/>
            </a:prstGeom>
          </p:spPr>
        </p:pic>
        <p:pic>
          <p:nvPicPr>
            <p:cNvPr id="8" name="그림 7" descr="대열 | 마리의 아틀리에 Remake ~잘부르그의 연금술사~ 공식 Web매뉴얼">
              <a:extLst>
                <a:ext uri="{FF2B5EF4-FFF2-40B4-BE49-F238E27FC236}">
                  <a16:creationId xmlns:a16="http://schemas.microsoft.com/office/drawing/2014/main" id="{3257E075-7EE6-5F26-CC68-FCDF80A18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88" t="9153" r="2625" b="9890"/>
            <a:stretch/>
          </p:blipFill>
          <p:spPr bwMode="auto">
            <a:xfrm>
              <a:off x="1096835" y="2871652"/>
              <a:ext cx="1115189" cy="530608"/>
            </a:xfrm>
            <a:custGeom>
              <a:avLst/>
              <a:gdLst>
                <a:gd name="connsiteX0" fmla="*/ 168675 w 3131820"/>
                <a:gd name="connsiteY0" fmla="*/ 0 h 5552001"/>
                <a:gd name="connsiteX1" fmla="*/ 2963145 w 3131820"/>
                <a:gd name="connsiteY1" fmla="*/ 0 h 5552001"/>
                <a:gd name="connsiteX2" fmla="*/ 3028798 w 3131820"/>
                <a:gd name="connsiteY2" fmla="*/ 13255 h 5552001"/>
                <a:gd name="connsiteX3" fmla="*/ 3131820 w 3131820"/>
                <a:gd name="connsiteY3" fmla="*/ 168679 h 5552001"/>
                <a:gd name="connsiteX4" fmla="*/ 3131820 w 3131820"/>
                <a:gd name="connsiteY4" fmla="*/ 5383321 h 5552001"/>
                <a:gd name="connsiteX5" fmla="*/ 2963140 w 3131820"/>
                <a:gd name="connsiteY5" fmla="*/ 5552001 h 5552001"/>
                <a:gd name="connsiteX6" fmla="*/ 168680 w 3131820"/>
                <a:gd name="connsiteY6" fmla="*/ 5552001 h 5552001"/>
                <a:gd name="connsiteX7" fmla="*/ 0 w 3131820"/>
                <a:gd name="connsiteY7" fmla="*/ 5383321 h 5552001"/>
                <a:gd name="connsiteX8" fmla="*/ 0 w 3131820"/>
                <a:gd name="connsiteY8" fmla="*/ 168679 h 5552001"/>
                <a:gd name="connsiteX9" fmla="*/ 103022 w 3131820"/>
                <a:gd name="connsiteY9" fmla="*/ 13255 h 555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1820" h="5552001">
                  <a:moveTo>
                    <a:pt x="168675" y="0"/>
                  </a:moveTo>
                  <a:lnTo>
                    <a:pt x="2963145" y="0"/>
                  </a:lnTo>
                  <a:lnTo>
                    <a:pt x="3028798" y="13255"/>
                  </a:lnTo>
                  <a:cubicBezTo>
                    <a:pt x="3089339" y="38862"/>
                    <a:pt x="3131820" y="98810"/>
                    <a:pt x="3131820" y="168679"/>
                  </a:cubicBezTo>
                  <a:lnTo>
                    <a:pt x="3131820" y="5383321"/>
                  </a:lnTo>
                  <a:cubicBezTo>
                    <a:pt x="3131820" y="5476480"/>
                    <a:pt x="3056299" y="5552001"/>
                    <a:pt x="2963140" y="5552001"/>
                  </a:cubicBezTo>
                  <a:lnTo>
                    <a:pt x="168680" y="5552001"/>
                  </a:lnTo>
                  <a:cubicBezTo>
                    <a:pt x="75521" y="5552001"/>
                    <a:pt x="0" y="5476480"/>
                    <a:pt x="0" y="5383321"/>
                  </a:cubicBezTo>
                  <a:lnTo>
                    <a:pt x="0" y="168679"/>
                  </a:lnTo>
                  <a:cubicBezTo>
                    <a:pt x="0" y="98810"/>
                    <a:pt x="42481" y="38862"/>
                    <a:pt x="103022" y="13255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528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이미지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딜러의 모험가 등록증을 발견하는 이미지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구도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책상에 엎드려 자고 있는 딜러 캐릭터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자고 있는 딜러 옆에 딜러의 능력치가 적힌 모험가 등록증이 보임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색인을 주어 공격력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999,999,999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강조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뒤에서 바라보는 서포터 캐릭터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슬픈 마음을 뒤로하고 길드를 떠나려던 레아는 자고 있는 의문의 남자를 발견했어요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  <a:b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책상에 있던 공격력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999,999,999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의 모험가 등록증이 레아의 눈길을 끌었어요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게으름으로 모험가들에게 기피 당한 플레어는 오늘도 길드에서 자고있었어요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박스 우측 하단에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[SPACE BAR]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6C944-C8D1-43EE-9E39-A94B2C62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7" y="2218217"/>
            <a:ext cx="5504103" cy="30960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26" name="Picture 2" descr="https://i.pinimg.com/564x/f4/63/f0/f463f0eb369cfc8abfb84d9d8f2b7b26.jpg">
            <a:extLst>
              <a:ext uri="{FF2B5EF4-FFF2-40B4-BE49-F238E27FC236}">
                <a16:creationId xmlns:a16="http://schemas.microsoft.com/office/drawing/2014/main" id="{A8991466-91BF-461E-9603-012241D75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" t="13510" r="4268" b="21883"/>
          <a:stretch/>
        </p:blipFill>
        <p:spPr bwMode="auto">
          <a:xfrm>
            <a:off x="4225726" y="5563023"/>
            <a:ext cx="944076" cy="86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9BDA22B-EF60-4A07-8B31-B372ACCC8B6E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>
            <a:off x="3504222" y="4972227"/>
            <a:ext cx="721505" cy="102330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609C1BB6-ACA4-47B9-9B94-7D37C45B4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766" y="5563023"/>
            <a:ext cx="1107397" cy="8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이미지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딜러의 망토를 잡고 질질 끌고 가는 이미지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이미지 구도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서포터가 딜러의 망토를 잡고 질질 끌고 가는 장면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28600" indent="-2286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서로의 단점을 보안해줄 수 있다는 생각이 든 레아는 열심히 플레이를 설득했어요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  <a:b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그렇게 의문의 남자와 함께 모험을 떠납니다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텍스트 박스 우측 하단에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[SPACE BAR]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오프닝 컷신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503F6D-DD9D-EB52-2F53-E253530E36AC}"/>
              </a:ext>
            </a:extLst>
          </p:cNvPr>
          <p:cNvGrpSpPr/>
          <p:nvPr/>
        </p:nvGrpSpPr>
        <p:grpSpPr>
          <a:xfrm flipH="1">
            <a:off x="591897" y="2218217"/>
            <a:ext cx="5504103" cy="3096058"/>
            <a:chOff x="8200656" y="3429000"/>
            <a:chExt cx="3226279" cy="180531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B11595-A6BE-F822-27F1-4D9A5A6D086C}"/>
                </a:ext>
              </a:extLst>
            </p:cNvPr>
            <p:cNvSpPr/>
            <p:nvPr/>
          </p:nvSpPr>
          <p:spPr>
            <a:xfrm>
              <a:off x="8200656" y="3429000"/>
              <a:ext cx="3226279" cy="180531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83F356-8BA1-DC93-7F83-B694F0388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11" r="7153" b="8709"/>
            <a:stretch/>
          </p:blipFill>
          <p:spPr>
            <a:xfrm flipH="1">
              <a:off x="9161252" y="3581157"/>
              <a:ext cx="1414018" cy="1500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43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7ABE8811-E2AE-00B2-4F80-514E88E8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3" y="3899594"/>
            <a:ext cx="4055572" cy="226991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EF2D2C-CFE9-0A93-2633-A76DA5E32FC8}"/>
              </a:ext>
            </a:extLst>
          </p:cNvPr>
          <p:cNvSpPr/>
          <p:nvPr/>
        </p:nvSpPr>
        <p:spPr>
          <a:xfrm>
            <a:off x="3453388" y="1710065"/>
            <a:ext cx="3049751" cy="1715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C1D5EF-903D-0E75-1543-36E071FF2E49}"/>
              </a:ext>
            </a:extLst>
          </p:cNvPr>
          <p:cNvSpPr/>
          <p:nvPr/>
        </p:nvSpPr>
        <p:spPr>
          <a:xfrm>
            <a:off x="6135335" y="1722634"/>
            <a:ext cx="337800" cy="12278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스킵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C0E355-9B6A-3A58-1176-E1063FB06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266" y="1962872"/>
            <a:ext cx="1623995" cy="81733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B0110A-E77C-0DB5-E2F8-EB70F940AD86}"/>
              </a:ext>
            </a:extLst>
          </p:cNvPr>
          <p:cNvSpPr/>
          <p:nvPr/>
        </p:nvSpPr>
        <p:spPr>
          <a:xfrm>
            <a:off x="4166266" y="2826630"/>
            <a:ext cx="1623995" cy="346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텍스트</a:t>
            </a:r>
            <a:endParaRPr lang="ko-KR" altLang="en-US" sz="1050" dirty="0"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531E51-E1D1-3548-D1F6-CBA76CFA39C1}"/>
              </a:ext>
            </a:extLst>
          </p:cNvPr>
          <p:cNvSpPr/>
          <p:nvPr/>
        </p:nvSpPr>
        <p:spPr>
          <a:xfrm>
            <a:off x="6105332" y="1710066"/>
            <a:ext cx="397807" cy="147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5E1DFB-B009-2B20-E52B-0BE919BBCCF7}"/>
              </a:ext>
            </a:extLst>
          </p:cNvPr>
          <p:cNvSpPr/>
          <p:nvPr/>
        </p:nvSpPr>
        <p:spPr>
          <a:xfrm>
            <a:off x="268892" y="1710065"/>
            <a:ext cx="3049751" cy="1715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ADCDF7-A105-8F53-D45A-3177942D5B3A}"/>
              </a:ext>
            </a:extLst>
          </p:cNvPr>
          <p:cNvSpPr/>
          <p:nvPr/>
        </p:nvSpPr>
        <p:spPr>
          <a:xfrm>
            <a:off x="2950851" y="1735203"/>
            <a:ext cx="337800" cy="12278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스킵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9D35B79-FB2E-143A-775C-EA89A0E0C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70" y="1962872"/>
            <a:ext cx="1623995" cy="81733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DC2E9B-94EB-999A-F015-D457F311CF03}"/>
              </a:ext>
            </a:extLst>
          </p:cNvPr>
          <p:cNvSpPr/>
          <p:nvPr/>
        </p:nvSpPr>
        <p:spPr>
          <a:xfrm>
            <a:off x="981770" y="2824490"/>
            <a:ext cx="1623995" cy="346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마지막 컷신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878324-5D69-6B1E-0FE4-810E3126FAF4}"/>
              </a:ext>
            </a:extLst>
          </p:cNvPr>
          <p:cNvSpPr/>
          <p:nvPr/>
        </p:nvSpPr>
        <p:spPr>
          <a:xfrm>
            <a:off x="948232" y="2788105"/>
            <a:ext cx="1691070" cy="439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진입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오프닝 컷신 마지막 화면 출력 이후 다음 화면으로 전환하는 조건이 충족되면 튜토리얼 화면으로 전환 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문서 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3Page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화면 전환 참고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오프닝 컷신 스킵 시 바로 튜토리얼 화면으로 전환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오브젝트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 캐릭터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*1 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(Z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스택 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개만 남아 있는 상태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*1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*1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*2 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각 종류별로 하나 씩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UI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타이머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X, </a:t>
            </a:r>
            <a:r>
              <a:rPr lang="ko-KR" altLang="en-US" sz="1200" dirty="0" err="1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스킵버튼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추가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오브젝트 위치 좌표값 시트에 작성 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현재 버전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 </a:t>
            </a:r>
            <a:r>
              <a:rPr lang="ko-KR" altLang="en-US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수정 필요</a:t>
            </a:r>
            <a:r>
              <a:rPr lang="en-US" altLang="ko-KR" sz="1200" dirty="0">
                <a:solidFill>
                  <a:schemeClr val="accent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accent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화면 전환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스킵 버튼 클릭 시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메인 화면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인게임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으로 바로 이동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 전환 조건이 충족했을 때 다음 화면으로 이동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accent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7E601A-7845-97AE-8E21-BAC9B4383443}"/>
              </a:ext>
            </a:extLst>
          </p:cNvPr>
          <p:cNvSpPr/>
          <p:nvPr/>
        </p:nvSpPr>
        <p:spPr>
          <a:xfrm>
            <a:off x="261211" y="1317739"/>
            <a:ext cx="100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화면 진입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64F1F5-B743-341F-F63E-716F616D7009}"/>
              </a:ext>
            </a:extLst>
          </p:cNvPr>
          <p:cNvSpPr/>
          <p:nvPr/>
        </p:nvSpPr>
        <p:spPr>
          <a:xfrm>
            <a:off x="271431" y="3526393"/>
            <a:ext cx="13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필요 오브젝트</a:t>
            </a:r>
            <a:endParaRPr lang="ko-KR" altLang="en-US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65D237B-CB75-C447-1BC4-EE99E5B04EF3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1466850" y="4688257"/>
            <a:ext cx="668384" cy="17494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C936D3-9BDF-C3A9-C7FB-081894F2586B}"/>
              </a:ext>
            </a:extLst>
          </p:cNvPr>
          <p:cNvSpPr/>
          <p:nvPr/>
        </p:nvSpPr>
        <p:spPr>
          <a:xfrm>
            <a:off x="2135234" y="6253089"/>
            <a:ext cx="340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처음 화면에 생성</a:t>
            </a:r>
            <a:r>
              <a:rPr lang="en-US" altLang="ko-KR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X, </a:t>
            </a:r>
            <a:r>
              <a:rPr lang="ko-KR" altLang="en-US" dirty="0"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이후 진행 중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04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34106A8-5B13-BEA1-DAEB-216DD6EF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218217"/>
            <a:ext cx="5544324" cy="30960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1B77BF-B1CB-5990-24E6-A4ADF889A2A0}"/>
              </a:ext>
            </a:extLst>
          </p:cNvPr>
          <p:cNvSpPr/>
          <p:nvPr/>
        </p:nvSpPr>
        <p:spPr>
          <a:xfrm>
            <a:off x="6732774" y="782275"/>
            <a:ext cx="5320938" cy="59488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유저에게 전달해야 하는 정보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서포터의 이동 방법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 스크립트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방향키를 통해 이동할 수 있습니다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목표 지점까지 도달하세요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다음 스크립트로 전환 조건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목표 지점에 서포터 캐릭터가 도달 시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필요 기능</a:t>
            </a:r>
            <a:endParaRPr lang="en-US" altLang="ko-KR" sz="1200" dirty="0">
              <a:solidFill>
                <a:schemeClr val="tx1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목표 지점을 제외하고 투명도가 있는 오브젝트로 그리드 범위 내부를 덮는 효과 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딜러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가디언은 오브젝트 뒤쪽에 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서포터는 오브젝트 위쪽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에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가디언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이동</a:t>
            </a:r>
            <a:r>
              <a:rPr lang="en-US" altLang="ko-KR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서포터 캐릭터가 도착 지점에 도달하면 다음 스크립트 출력 전까지 </a:t>
            </a:r>
            <a:r>
              <a:rPr lang="ko-KR" altLang="en-US" sz="1200" dirty="0">
                <a:solidFill>
                  <a:srgbClr val="FF0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플레이어의 키 입력 제한</a:t>
            </a:r>
            <a:endParaRPr lang="en-US" altLang="ko-KR" sz="1200" dirty="0">
              <a:solidFill>
                <a:srgbClr val="FF0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1FEE83-52F5-4F0F-88E4-C8D7C282845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A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1BF69-EADB-4E99-99EC-BCDE9C3EAC8C}"/>
              </a:ext>
            </a:extLst>
          </p:cNvPr>
          <p:cNvSpPr txBox="1"/>
          <p:nvPr/>
        </p:nvSpPr>
        <p:spPr>
          <a:xfrm>
            <a:off x="211382" y="8129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튜토리얼 화면</a:t>
            </a:r>
            <a:endParaRPr lang="en-US" altLang="ko-KR" sz="2800" dirty="0"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1453</Words>
  <Application>Microsoft Office PowerPoint</Application>
  <PresentationFormat>와이드스크린</PresentationFormat>
  <Paragraphs>218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맑은 고딕</vt:lpstr>
      <vt:lpstr>Sandoll 삼립호빵체 TTF Outline</vt:lpstr>
      <vt:lpstr>Wingdings</vt:lpstr>
      <vt:lpstr>더잠실 5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335</cp:revision>
  <dcterms:created xsi:type="dcterms:W3CDTF">2023-08-15T08:27:38Z</dcterms:created>
  <dcterms:modified xsi:type="dcterms:W3CDTF">2023-08-18T08:37:46Z</dcterms:modified>
</cp:coreProperties>
</file>